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92" r:id="rId2"/>
    <p:sldId id="300" r:id="rId3"/>
    <p:sldId id="283" r:id="rId4"/>
    <p:sldId id="298" r:id="rId5"/>
    <p:sldId id="297" r:id="rId6"/>
    <p:sldId id="307" r:id="rId7"/>
    <p:sldId id="309" r:id="rId8"/>
    <p:sldId id="308" r:id="rId9"/>
    <p:sldId id="310" r:id="rId10"/>
    <p:sldId id="311" r:id="rId11"/>
    <p:sldId id="293" r:id="rId12"/>
    <p:sldId id="291" r:id="rId13"/>
    <p:sldId id="305" r:id="rId14"/>
    <p:sldId id="302" r:id="rId15"/>
    <p:sldId id="303" r:id="rId16"/>
    <p:sldId id="304" r:id="rId17"/>
    <p:sldId id="29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9058"/>
    <a:srgbClr val="996633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31" autoAdjust="0"/>
  </p:normalViewPr>
  <p:slideViewPr>
    <p:cSldViewPr snapToGrid="0">
      <p:cViewPr>
        <p:scale>
          <a:sx n="78" d="100"/>
          <a:sy n="78" d="100"/>
        </p:scale>
        <p:origin x="-84" y="-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2019/04/05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ZA" smtClean="0"/>
              <a:t>2019/04/05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=""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7" name="Text Placeholder 5">
            <a:extLst>
              <a:ext uri="{FF2B5EF4-FFF2-40B4-BE49-F238E27FC236}">
                <a16:creationId xmlns=""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8" name="Text Placeholder 6">
            <a:extLst>
              <a:ext uri="{FF2B5EF4-FFF2-40B4-BE49-F238E27FC236}">
                <a16:creationId xmlns=""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 Number</a:t>
            </a:r>
            <a:endParaRPr lang="en-ZA" dirty="0"/>
          </a:p>
        </p:txBody>
      </p:sp>
      <p:sp>
        <p:nvSpPr>
          <p:cNvPr id="9" name="Text Placeholder 7">
            <a:extLst>
              <a:ext uri="{FF2B5EF4-FFF2-40B4-BE49-F238E27FC236}">
                <a16:creationId xmlns=""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Email or Social Media Handle</a:t>
            </a:r>
            <a:endParaRPr lang="en-ZA" dirty="0"/>
          </a:p>
        </p:txBody>
      </p: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Company Website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=""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AFA90A43-BEC4-4B20-96E2-797B03FB82F2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30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8A2C2023-6C37-4611-ACAF-5F2060202836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=""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3" name="Text Placeholder 5">
            <a:extLst>
              <a:ext uri="{FF2B5EF4-FFF2-40B4-BE49-F238E27FC236}">
                <a16:creationId xmlns=""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5" name="Text Placeholder 6">
            <a:extLst>
              <a:ext uri="{FF2B5EF4-FFF2-40B4-BE49-F238E27FC236}">
                <a16:creationId xmlns=""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="" xmlns:a16="http://schemas.microsoft.com/office/drawing/2014/main" id="{206C51E8-C5C0-4672-B456-F44C69B074D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Freeform 5">
            <a:extLst>
              <a:ext uri="{FF2B5EF4-FFF2-40B4-BE49-F238E27FC236}">
                <a16:creationId xmlns="" xmlns:a16="http://schemas.microsoft.com/office/drawing/2014/main" id="{9DE9AE8C-7574-4D45-B521-6B18054DA7C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7" name="Freeform 5">
            <a:extLst>
              <a:ext uri="{FF2B5EF4-FFF2-40B4-BE49-F238E27FC236}">
                <a16:creationId xmlns="" xmlns:a16="http://schemas.microsoft.com/office/drawing/2014/main" id="{EF240172-5930-4717-A0CD-A151075277D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="" xmlns:a16="http://schemas.microsoft.com/office/drawing/2014/main" id="{7B4A83CE-8643-4697-94A9-C9F587F46E2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9" name="Freeform 5">
            <a:extLst>
              <a:ext uri="{FF2B5EF4-FFF2-40B4-BE49-F238E27FC236}">
                <a16:creationId xmlns="" xmlns:a16="http://schemas.microsoft.com/office/drawing/2014/main" id="{B0A765A5-BBCE-405E-A4B3-80A660118E8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83656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="" xmlns:a16="http://schemas.microsoft.com/office/drawing/2014/main" id="{12B8F0DB-CC25-4CE9-A68E-CAA2FD986AF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="" xmlns:a16="http://schemas.microsoft.com/office/drawing/2014/main" id="{8A058973-2DC9-4087-9D57-F1D779F56CC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9" name="Freeform 5">
            <a:extLst>
              <a:ext uri="{FF2B5EF4-FFF2-40B4-BE49-F238E27FC236}">
                <a16:creationId xmlns="" xmlns:a16="http://schemas.microsoft.com/office/drawing/2014/main" id="{B641062D-3CD4-49D1-A621-331E2933340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0" name="Freeform 5">
            <a:extLst>
              <a:ext uri="{FF2B5EF4-FFF2-40B4-BE49-F238E27FC236}">
                <a16:creationId xmlns="" xmlns:a16="http://schemas.microsoft.com/office/drawing/2014/main" id="{9F2C1E7C-A088-4772-84B3-15309BEADF7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="" xmlns:a16="http://schemas.microsoft.com/office/drawing/2014/main" id="{CA52278A-6924-4F97-A196-AE30D3DACB7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03129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="" xmlns:a16="http://schemas.microsoft.com/office/drawing/2014/main" id="{8663BD7B-5136-47ED-BE0A-C6C2F5622BD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9" name="Freeform 5">
            <a:extLst>
              <a:ext uri="{FF2B5EF4-FFF2-40B4-BE49-F238E27FC236}">
                <a16:creationId xmlns="" xmlns:a16="http://schemas.microsoft.com/office/drawing/2014/main" id="{6ABA22C7-C35B-4EC0-B7CE-54F9EEFCB71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0" name="Freeform 5">
            <a:extLst>
              <a:ext uri="{FF2B5EF4-FFF2-40B4-BE49-F238E27FC236}">
                <a16:creationId xmlns="" xmlns:a16="http://schemas.microsoft.com/office/drawing/2014/main" id="{6DAE4BC9-9CFF-4522-8216-651498F7A16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="" xmlns:a16="http://schemas.microsoft.com/office/drawing/2014/main" id="{8E822AA0-FB3E-4051-AA1F-F51204BA02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="" xmlns:a16="http://schemas.microsoft.com/office/drawing/2014/main" id="{3445288A-D169-4374-BCFD-917DD04B2B1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=""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=""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=""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=""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=""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="" xmlns:a16="http://schemas.microsoft.com/office/drawing/2014/main" id="{2CD5709C-84DE-45F3-AE9B-8B6FD7134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886" y="1511250"/>
            <a:ext cx="5460114" cy="4665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="" xmlns:a16="http://schemas.microsoft.com/office/drawing/2014/main" id="{36BB18B1-3B7F-4B18-A1C5-BB7DA443C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816" y="1511250"/>
            <a:ext cx="5460114" cy="4665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=""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=""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=""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=""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=""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5" name="Text Placeholder 2">
            <a:extLst>
              <a:ext uri="{FF2B5EF4-FFF2-40B4-BE49-F238E27FC236}">
                <a16:creationId xmlns="" xmlns:a16="http://schemas.microsoft.com/office/drawing/2014/main" id="{3419BDFB-8FC0-4B89-A29A-8EAC95E9A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511250"/>
            <a:ext cx="548493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="" xmlns:a16="http://schemas.microsoft.com/office/drawing/2014/main" id="{8E6C2CC0-9AB0-46E9-977A-EF923DCE7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9334" y="1518287"/>
            <a:ext cx="54206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="" xmlns:a16="http://schemas.microsoft.com/office/drawing/2014/main" id="{28DF954C-A51E-4242-B83E-A826008F5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9334" y="2486989"/>
            <a:ext cx="5432666" cy="37026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="" xmlns:a16="http://schemas.microsoft.com/office/drawing/2014/main" id="{600E416E-6162-484A-BA4D-640FA8307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2486989"/>
            <a:ext cx="5491215" cy="37026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020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=""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=""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=""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=""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=""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0" name="Text Placeholder 3">
            <a:extLst>
              <a:ext uri="{FF2B5EF4-FFF2-40B4-BE49-F238E27FC236}">
                <a16:creationId xmlns=""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="" xmlns:a16="http://schemas.microsoft.com/office/drawing/2014/main" id="{A8B59DDF-F2BC-491E-92E0-9D2C1398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31999"/>
            <a:ext cx="6544468" cy="551388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229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=""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=""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=""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=""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=""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0" name="Text Placeholder 3">
            <a:extLst>
              <a:ext uri="{FF2B5EF4-FFF2-40B4-BE49-F238E27FC236}">
                <a16:creationId xmlns=""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="" xmlns:a16="http://schemas.microsoft.com/office/drawing/2014/main" id="{0110E46C-B434-49FA-AA0E-D64E5786D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31999"/>
            <a:ext cx="6544468" cy="5513889"/>
          </a:xfrm>
          <a:prstGeom prst="roundRect">
            <a:avLst>
              <a:gd name="adj" fmla="val 5554"/>
            </a:avLst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84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=""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=""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5" name="Freeform 5">
            <a:extLst>
              <a:ext uri="{FF2B5EF4-FFF2-40B4-BE49-F238E27FC236}">
                <a16:creationId xmlns=""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Freeform 5">
            <a:extLst>
              <a:ext uri="{FF2B5EF4-FFF2-40B4-BE49-F238E27FC236}">
                <a16:creationId xmlns=""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7" name="Freeform 5">
            <a:extLst>
              <a:ext uri="{FF2B5EF4-FFF2-40B4-BE49-F238E27FC236}">
                <a16:creationId xmlns=""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=""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Title 8">
            <a:extLst>
              <a:ext uri="{FF2B5EF4-FFF2-40B4-BE49-F238E27FC236}">
                <a16:creationId xmlns=""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91342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=""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5" name="Freeform 5">
            <a:extLst>
              <a:ext uri="{FF2B5EF4-FFF2-40B4-BE49-F238E27FC236}">
                <a16:creationId xmlns=""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Freeform 5">
            <a:extLst>
              <a:ext uri="{FF2B5EF4-FFF2-40B4-BE49-F238E27FC236}">
                <a16:creationId xmlns=""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7" name="Freeform 5">
            <a:extLst>
              <a:ext uri="{FF2B5EF4-FFF2-40B4-BE49-F238E27FC236}">
                <a16:creationId xmlns=""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=""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=""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=""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=""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=""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=""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=""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=""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5" name="Freeform 5">
            <a:extLst>
              <a:ext uri="{FF2B5EF4-FFF2-40B4-BE49-F238E27FC236}">
                <a16:creationId xmlns=""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=""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mparison Left Placeholder 1">
            <a:extLst>
              <a:ext uri="{FF2B5EF4-FFF2-40B4-BE49-F238E27FC236}">
                <a16:creationId xmlns=""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=""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=""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r>
              <a:rPr lang="en-ZA" dirty="0"/>
              <a:t>Enter your caption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6" r:id="rId11"/>
    <p:sldLayoutId id="2147483657" r:id="rId12"/>
    <p:sldLayoutId id="2147483667" r:id="rId13"/>
    <p:sldLayoutId id="2147483668" r:id="rId14"/>
    <p:sldLayoutId id="2147483650" r:id="rId15"/>
    <p:sldLayoutId id="2147483652" r:id="rId16"/>
    <p:sldLayoutId id="2147483669" r:id="rId17"/>
    <p:sldLayoutId id="2147483671" r:id="rId18"/>
    <p:sldLayoutId id="2147483672" r:id="rId19"/>
    <p:sldLayoutId id="2147483670" r:id="rId20"/>
    <p:sldLayoutId id="2147483655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svg"/><Relationship Id="rId5" Type="http://schemas.openxmlformats.org/officeDocument/2006/relationships/image" Target="../media/image24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="" xmlns:a16="http://schemas.microsoft.com/office/drawing/2014/main" id="{177FEC3E-B2FE-9045-8D49-89B1E3D20C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691" b="1691"/>
          <a:stretch>
            <a:fillRect/>
          </a:stretch>
        </p:blipFill>
        <p:spPr>
          <a:xfrm>
            <a:off x="0" y="-65314"/>
            <a:ext cx="10655455" cy="6858000"/>
          </a:xfr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88423" y="2071396"/>
            <a:ext cx="4196635" cy="3483600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ZA" sz="5400" dirty="0" err="1">
                <a:solidFill>
                  <a:srgbClr val="FFCC99"/>
                </a:solidFill>
              </a:rPr>
              <a:t>Aplica</a:t>
            </a:r>
            <a:r>
              <a:rPr lang="ro-RO" sz="5400" dirty="0">
                <a:solidFill>
                  <a:srgbClr val="FFCC99"/>
                </a:solidFill>
              </a:rPr>
              <a:t>ții ale </a:t>
            </a:r>
            <a:r>
              <a:rPr lang="ro-RO" sz="5400" i="1" dirty="0">
                <a:solidFill>
                  <a:srgbClr val="FFCC99"/>
                </a:solidFill>
              </a:rPr>
              <a:t>undelor</a:t>
            </a:r>
            <a:endParaRPr lang="en-ZA" sz="5400" i="1" dirty="0">
              <a:solidFill>
                <a:srgbClr val="FFCC99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25983" y="4161397"/>
            <a:ext cx="3521514" cy="1178941"/>
          </a:xfrm>
        </p:spPr>
        <p:txBody>
          <a:bodyPr/>
          <a:lstStyle/>
          <a:p>
            <a:r>
              <a:rPr lang="ro-RO" sz="1400" dirty="0"/>
              <a:t>Proiect realizat de :</a:t>
            </a:r>
          </a:p>
          <a:p>
            <a:r>
              <a:rPr lang="en-US" sz="1400" dirty="0"/>
              <a:t>	</a:t>
            </a:r>
            <a:r>
              <a:rPr lang="ro-RO" sz="1400" dirty="0"/>
              <a:t>Buică Ioana-Alexandra</a:t>
            </a:r>
          </a:p>
          <a:p>
            <a:r>
              <a:rPr lang="en-US" sz="1400" dirty="0"/>
              <a:t>	</a:t>
            </a:r>
            <a:r>
              <a:rPr lang="ro-RO" sz="1400" dirty="0"/>
              <a:t>Ciubotaru Mara-Elena</a:t>
            </a:r>
          </a:p>
          <a:p>
            <a:r>
              <a:rPr lang="en-US" sz="1400" dirty="0"/>
              <a:t>	</a:t>
            </a:r>
            <a:r>
              <a:rPr lang="ro-RO" sz="1400" dirty="0"/>
              <a:t>Ivan Remus</a:t>
            </a:r>
          </a:p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26863" y="6276975"/>
            <a:ext cx="465137" cy="400050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</a:t>
            </a:fld>
            <a:endParaRPr lang="en-ZA" dirty="0"/>
          </a:p>
        </p:txBody>
      </p:sp>
      <p:sp>
        <p:nvSpPr>
          <p:cNvPr id="24" name="TextBox 23" descr="Accent piece to title box">
            <a:extLst>
              <a:ext uri="{FF2B5EF4-FFF2-40B4-BE49-F238E27FC236}">
                <a16:creationId xmlns="" xmlns:a16="http://schemas.microsoft.com/office/drawing/2014/main" id="{993B1474-02E3-4509-B5C5-84427653BA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87102" y="2928857"/>
            <a:ext cx="804898" cy="314015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18" name="Isosceles Triangle 17" descr="Shadow for title box">
            <a:extLst>
              <a:ext uri="{FF2B5EF4-FFF2-40B4-BE49-F238E27FC236}">
                <a16:creationId xmlns="" xmlns:a16="http://schemas.microsoft.com/office/drawing/2014/main" id="{FAB4748B-F532-4C70-827A-5FEA8C08432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91864" y="5548307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Freeform 5" descr="Accent block">
            <a:extLst>
              <a:ext uri="{FF2B5EF4-FFF2-40B4-BE49-F238E27FC236}">
                <a16:creationId xmlns="" xmlns:a16="http://schemas.microsoft.com/office/drawing/2014/main" id="{7746F873-A4ED-4E4C-BB89-CA0FBB9E95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6" name="Freeform 5" descr="Hollow accent block">
            <a:extLst>
              <a:ext uri="{FF2B5EF4-FFF2-40B4-BE49-F238E27FC236}">
                <a16:creationId xmlns="" xmlns:a16="http://schemas.microsoft.com/office/drawing/2014/main" id="{E0D7A780-33BC-4E68-9763-AB62376D50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97689" y="106686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02596FA6-C290-425E-A899-487FECD60BC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10</a:t>
            </a:fld>
            <a:endParaRPr lang="en-ZA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89369FB-83D0-4B26-A82D-C65A21B91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50" y="434093"/>
            <a:ext cx="10220714" cy="598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3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="" xmlns:a16="http://schemas.microsoft.com/office/drawing/2014/main" id="{588C9C3E-7C4B-EA46-9848-A17249AC33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-1" y="111621"/>
            <a:ext cx="11795125" cy="6634757"/>
          </a:xfrm>
        </p:spPr>
      </p:pic>
      <p:sp>
        <p:nvSpPr>
          <p:cNvPr id="15" name="Freeform 5" descr="Hollow accent">
            <a:extLst>
              <a:ext uri="{FF2B5EF4-FFF2-40B4-BE49-F238E27FC236}">
                <a16:creationId xmlns="" xmlns:a16="http://schemas.microsoft.com/office/drawing/2014/main" id="{10117390-DCFE-4FAE-B3FD-DAECFE779A2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31" name="TextBox 30" descr="Flag accent to title">
            <a:extLst>
              <a:ext uri="{FF2B5EF4-FFF2-40B4-BE49-F238E27FC236}">
                <a16:creationId xmlns="" xmlns:a16="http://schemas.microsoft.com/office/drawing/2014/main" id="{8FC2E368-898A-440B-A15C-4C5FB13C57D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1897242" y="2364840"/>
            <a:ext cx="2494930" cy="3139768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21" name="Isosceles Triangle 20" descr="Shadow accent to title">
            <a:extLst>
              <a:ext uri="{FF2B5EF4-FFF2-40B4-BE49-F238E27FC236}">
                <a16:creationId xmlns="" xmlns:a16="http://schemas.microsoft.com/office/drawing/2014/main" id="{59A98ED3-718C-409B-BC1D-07842F9F58E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3915924" y="496252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6117" y="1364690"/>
            <a:ext cx="4459766" cy="3597830"/>
          </a:xfrm>
        </p:spPr>
        <p:txBody>
          <a:bodyPr/>
          <a:lstStyle/>
          <a:p>
            <a:pPr algn="ctr">
              <a:lnSpc>
                <a:spcPts val="6000"/>
              </a:lnSpc>
            </a:pPr>
            <a:r>
              <a:rPr lang="ro-RO" sz="6000" dirty="0">
                <a:solidFill>
                  <a:srgbClr val="C89058"/>
                </a:solidFill>
              </a:rPr>
              <a:t>Aplicații ale undelor mecanice in casă</a:t>
            </a:r>
            <a:endParaRPr lang="en-ZA" sz="6000" dirty="0">
              <a:solidFill>
                <a:srgbClr val="C89058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648" y="718364"/>
            <a:ext cx="4840108" cy="432000"/>
          </a:xfrm>
        </p:spPr>
        <p:txBody>
          <a:bodyPr/>
          <a:lstStyle/>
          <a:p>
            <a:pPr algn="ctr"/>
            <a:r>
              <a:rPr lang="ro-RO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Ventilatorul</a:t>
            </a:r>
            <a:endParaRPr lang="en-ZA" sz="6000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="" xmlns:a16="http://schemas.microsoft.com/office/drawing/2014/main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0648" y="1793174"/>
            <a:ext cx="4840108" cy="4362826"/>
          </a:xfrm>
        </p:spPr>
        <p:txBody>
          <a:bodyPr/>
          <a:lstStyle/>
          <a:p>
            <a:pPr marL="0" indent="0" algn="ctr">
              <a:buNone/>
            </a:pPr>
            <a:r>
              <a:rPr lang="ro-RO" sz="2800" dirty="0"/>
              <a:t>Un ventilator este o mașină alimentată </a:t>
            </a:r>
            <a:r>
              <a:rPr lang="ro-RO" sz="2800" dirty="0" smtClean="0"/>
              <a:t>și utilizată </a:t>
            </a:r>
            <a:r>
              <a:rPr lang="ro-RO" sz="2800" dirty="0"/>
              <a:t>pentru a crea fluxul în interiorul unui fluid, de obicei un gaz, cum ar fi aerul. </a:t>
            </a:r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ro-RO" sz="2800" dirty="0"/>
              <a:t>Din punct de vedere mecanic, un ventilator poate fi orice bobină rotativă sau palete utilizate pentru producerea de curenți de aer. </a:t>
            </a:r>
            <a:endParaRPr lang="en-US" sz="2800" dirty="0"/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="" xmlns:a16="http://schemas.microsoft.com/office/drawing/2014/main" id="{C6CDA85C-88C0-6444-B1E8-D661956A20E8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/>
          <a:stretch>
            <a:fillRect/>
          </a:stretch>
        </p:blipFill>
        <p:spPr>
          <a:xfrm>
            <a:off x="6282692" y="833009"/>
            <a:ext cx="5511800" cy="4957982"/>
          </a:xfrm>
        </p:spPr>
      </p:pic>
      <p:sp>
        <p:nvSpPr>
          <p:cNvPr id="67" name="Freeform 5" descr="Solid accent block">
            <a:extLst>
              <a:ext uri="{FF2B5EF4-FFF2-40B4-BE49-F238E27FC236}">
                <a16:creationId xmlns="" xmlns:a16="http://schemas.microsoft.com/office/drawing/2014/main" id="{0D74D4D5-6A4C-4248-8A92-B8CA1C918E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909309" y="4455175"/>
            <a:ext cx="1938155" cy="17008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6" name="Freeform 5" descr="Hollow accent block">
            <a:extLst>
              <a:ext uri="{FF2B5EF4-FFF2-40B4-BE49-F238E27FC236}">
                <a16:creationId xmlns="" xmlns:a16="http://schemas.microsoft.com/office/drawing/2014/main" id="{3EEE5409-3F6C-485D-B4C2-5247917F10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848471" y="5421751"/>
            <a:ext cx="1374828" cy="1206479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648" y="718364"/>
            <a:ext cx="10616542" cy="432000"/>
          </a:xfrm>
        </p:spPr>
        <p:txBody>
          <a:bodyPr/>
          <a:lstStyle/>
          <a:p>
            <a:pPr algn="ctr"/>
            <a:r>
              <a:rPr lang="ro-RO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Periuțe de dinți "sonice"</a:t>
            </a:r>
            <a:endParaRPr lang="en-ZA" sz="6000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="" xmlns:a16="http://schemas.microsoft.com/office/drawing/2014/main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0648" y="1793174"/>
            <a:ext cx="4840108" cy="4362826"/>
          </a:xfrm>
        </p:spPr>
        <p:txBody>
          <a:bodyPr/>
          <a:lstStyle/>
          <a:p>
            <a:pPr marL="0" indent="0" algn="ctr">
              <a:buNone/>
            </a:pPr>
            <a:r>
              <a:rPr lang="ro-RO" sz="2800" dirty="0"/>
              <a:t>De obicei, periuțele electrice de dinți electrice (cap de rotație) pot fi descrise ca fiind "sonice", în măsura în care produc zgomote când vibrează. În ambele cazuri, este de fapt acțiunea vibrată a periei care face curățarea.</a:t>
            </a:r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="" xmlns:a16="http://schemas.microsoft.com/office/drawing/2014/main" id="{C6CDA85C-88C0-6444-B1E8-D661956A20E8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/>
          <a:stretch>
            <a:fillRect/>
          </a:stretch>
        </p:blipFill>
        <p:spPr>
          <a:xfrm>
            <a:off x="6282692" y="1478074"/>
            <a:ext cx="5511800" cy="3667852"/>
          </a:xfrm>
        </p:spPr>
      </p:pic>
      <p:sp>
        <p:nvSpPr>
          <p:cNvPr id="67" name="Freeform 5" descr="Solid accent block">
            <a:extLst>
              <a:ext uri="{FF2B5EF4-FFF2-40B4-BE49-F238E27FC236}">
                <a16:creationId xmlns="" xmlns:a16="http://schemas.microsoft.com/office/drawing/2014/main" id="{0D74D4D5-6A4C-4248-8A92-B8CA1C918E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229841" y="4529513"/>
            <a:ext cx="1938155" cy="17008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6" name="Freeform 5" descr="Hollow accent block">
            <a:extLst>
              <a:ext uri="{FF2B5EF4-FFF2-40B4-BE49-F238E27FC236}">
                <a16:creationId xmlns="" xmlns:a16="http://schemas.microsoft.com/office/drawing/2014/main" id="{3EEE5409-3F6C-485D-B4C2-5247917F10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981762" y="5473636"/>
            <a:ext cx="1374828" cy="1206479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1297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648" y="718364"/>
            <a:ext cx="4840108" cy="432000"/>
          </a:xfrm>
        </p:spPr>
        <p:txBody>
          <a:bodyPr/>
          <a:lstStyle/>
          <a:p>
            <a:pPr algn="ctr"/>
            <a:r>
              <a:rPr lang="ro-RO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Mașina de spălat haine</a:t>
            </a:r>
            <a:endParaRPr lang="en-ZA" sz="3600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="" xmlns:a16="http://schemas.microsoft.com/office/drawing/2014/main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0648" y="1793174"/>
            <a:ext cx="4840108" cy="4362826"/>
          </a:xfrm>
        </p:spPr>
        <p:txBody>
          <a:bodyPr/>
          <a:lstStyle/>
          <a:p>
            <a:pPr marL="0" indent="0" algn="ctr">
              <a:buNone/>
            </a:pPr>
            <a:r>
              <a:rPr lang="ro-RO" sz="2800" dirty="0"/>
              <a:t>Ideea de bază a unei mașini de spălat haine este simplă: îți strânge hainele în spumă de săpun pentru o vreme și apoi se rotește repede pentru a îndepărta apa după aceea.</a:t>
            </a:r>
            <a:endParaRPr lang="ro-RO" sz="2800" i="1" dirty="0"/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="" xmlns:a16="http://schemas.microsoft.com/office/drawing/2014/main" id="{C6CDA85C-88C0-6444-B1E8-D661956A20E8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/>
          <a:stretch>
            <a:fillRect/>
          </a:stretch>
        </p:blipFill>
        <p:spPr>
          <a:xfrm>
            <a:off x="6488190" y="833009"/>
            <a:ext cx="5100804" cy="4957982"/>
          </a:xfrm>
        </p:spPr>
      </p:pic>
      <p:sp>
        <p:nvSpPr>
          <p:cNvPr id="67" name="Freeform 5" descr="Solid accent block">
            <a:extLst>
              <a:ext uri="{FF2B5EF4-FFF2-40B4-BE49-F238E27FC236}">
                <a16:creationId xmlns="" xmlns:a16="http://schemas.microsoft.com/office/drawing/2014/main" id="{0D74D4D5-6A4C-4248-8A92-B8CA1C918E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566807" y="4576418"/>
            <a:ext cx="1938155" cy="17008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6" name="Freeform 5" descr="Hollow accent block">
            <a:extLst>
              <a:ext uri="{FF2B5EF4-FFF2-40B4-BE49-F238E27FC236}">
                <a16:creationId xmlns="" xmlns:a16="http://schemas.microsoft.com/office/drawing/2014/main" id="{3EEE5409-3F6C-485D-B4C2-5247917F10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918047" y="5305587"/>
            <a:ext cx="1938155" cy="170082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65710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077" y="785127"/>
            <a:ext cx="9904022" cy="432000"/>
          </a:xfrm>
        </p:spPr>
        <p:txBody>
          <a:bodyPr/>
          <a:lstStyle/>
          <a:p>
            <a:pPr algn="ctr"/>
            <a:r>
              <a:rPr lang="ro-RO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Mașini de curățare cu ultrasunete</a:t>
            </a:r>
            <a:endParaRPr lang="en-ZA" sz="5400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="" xmlns:a16="http://schemas.microsoft.com/office/drawing/2014/main" id="{C6CDA85C-88C0-6444-B1E8-D661956A20E8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/>
          <a:stretch>
            <a:fillRect/>
          </a:stretch>
        </p:blipFill>
        <p:spPr>
          <a:xfrm>
            <a:off x="3289464" y="1686296"/>
            <a:ext cx="5936919" cy="4590947"/>
          </a:xfrm>
        </p:spPr>
      </p:pic>
      <p:sp>
        <p:nvSpPr>
          <p:cNvPr id="67" name="Freeform 5" descr="Solid accent block">
            <a:extLst>
              <a:ext uri="{FF2B5EF4-FFF2-40B4-BE49-F238E27FC236}">
                <a16:creationId xmlns="" xmlns:a16="http://schemas.microsoft.com/office/drawing/2014/main" id="{0D74D4D5-6A4C-4248-8A92-B8CA1C918E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90648" y="4576418"/>
            <a:ext cx="1938155" cy="17008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6" name="Freeform 5" descr="Hollow accent block">
            <a:extLst>
              <a:ext uri="{FF2B5EF4-FFF2-40B4-BE49-F238E27FC236}">
                <a16:creationId xmlns="" xmlns:a16="http://schemas.microsoft.com/office/drawing/2014/main" id="{3EEE5409-3F6C-485D-B4C2-5247917F10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0" y="5061519"/>
            <a:ext cx="1938155" cy="170082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6089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648" y="718364"/>
            <a:ext cx="4840108" cy="432000"/>
          </a:xfrm>
        </p:spPr>
        <p:txBody>
          <a:bodyPr/>
          <a:lstStyle/>
          <a:p>
            <a:pPr algn="ctr"/>
            <a:r>
              <a:rPr lang="ro-RO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Repeller</a:t>
            </a:r>
            <a:endParaRPr lang="en-ZA" sz="5400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="" xmlns:a16="http://schemas.microsoft.com/office/drawing/2014/main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0648" y="1567543"/>
            <a:ext cx="4840108" cy="4588457"/>
          </a:xfrm>
        </p:spPr>
        <p:txBody>
          <a:bodyPr/>
          <a:lstStyle/>
          <a:p>
            <a:pPr marL="0" indent="0">
              <a:buNone/>
            </a:pPr>
            <a:r>
              <a:rPr lang="ro-RO" sz="2400" dirty="0"/>
              <a:t>-</a:t>
            </a:r>
            <a:r>
              <a:rPr lang="ro-RO" sz="2400" dirty="0" smtClean="0"/>
              <a:t>ineficiente</a:t>
            </a:r>
            <a:endParaRPr lang="ro-RO" sz="2400" dirty="0"/>
          </a:p>
          <a:p>
            <a:pPr marL="0" indent="0">
              <a:buNone/>
            </a:pPr>
            <a:r>
              <a:rPr lang="ro-RO" sz="2400" dirty="0"/>
              <a:t>-o pierdere de bani</a:t>
            </a:r>
          </a:p>
          <a:p>
            <a:pPr marL="0" indent="0">
              <a:buNone/>
            </a:pPr>
            <a:r>
              <a:rPr lang="ro-RO" sz="2400" dirty="0"/>
              <a:t>-potențial dăunătoare pentru utilizatori</a:t>
            </a:r>
          </a:p>
          <a:p>
            <a:pPr marL="0" indent="0">
              <a:buNone/>
            </a:pPr>
            <a:r>
              <a:rPr lang="ro-RO" sz="2400" dirty="0"/>
              <a:t> </a:t>
            </a:r>
          </a:p>
          <a:p>
            <a:pPr marL="0" indent="0" algn="ctr">
              <a:buNone/>
            </a:pPr>
            <a:r>
              <a:rPr lang="ro-RO" sz="2800" dirty="0"/>
              <a:t>Acestea funcționează prin emiterea de lungimi de undă scurte, unde de sunet de înaltă frecvență care sunt prea înalte pentru a fi auzite de urechea umană </a:t>
            </a:r>
          </a:p>
          <a:p>
            <a:pPr marL="0" indent="0">
              <a:buNone/>
            </a:pP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16</a:t>
            </a:fld>
            <a:endParaRPr lang="en-ZA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873061B-ED33-48DB-9888-B2F9C4535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434379" y="468023"/>
            <a:ext cx="5293277" cy="5279633"/>
          </a:xfrm>
          <a:prstGeom prst="rect">
            <a:avLst/>
          </a:prstGeom>
        </p:spPr>
      </p:pic>
      <p:sp>
        <p:nvSpPr>
          <p:cNvPr id="67" name="Freeform 5" descr="Solid accent block">
            <a:extLst>
              <a:ext uri="{FF2B5EF4-FFF2-40B4-BE49-F238E27FC236}">
                <a16:creationId xmlns="" xmlns:a16="http://schemas.microsoft.com/office/drawing/2014/main" id="{0D74D4D5-6A4C-4248-8A92-B8CA1C918E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096000" y="4455175"/>
            <a:ext cx="1938155" cy="17008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6" name="Freeform 5" descr="Hollow accent block">
            <a:extLst>
              <a:ext uri="{FF2B5EF4-FFF2-40B4-BE49-F238E27FC236}">
                <a16:creationId xmlns="" xmlns:a16="http://schemas.microsoft.com/office/drawing/2014/main" id="{3EEE5409-3F6C-485D-B4C2-5247917F10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465301" y="5162037"/>
            <a:ext cx="1938155" cy="170082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9678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="" xmlns:a16="http://schemas.microsoft.com/office/drawing/2014/main" id="{C4330FBA-FEA8-B941-8864-B3DEDDE804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34201" y="76505"/>
            <a:ext cx="10655455" cy="6659659"/>
          </a:xfrm>
        </p:spPr>
      </p:pic>
      <p:sp>
        <p:nvSpPr>
          <p:cNvPr id="38" name="TextBox 37" descr="Accent to title block">
            <a:extLst>
              <a:ext uri="{FF2B5EF4-FFF2-40B4-BE49-F238E27FC236}">
                <a16:creationId xmlns="" xmlns:a16="http://schemas.microsoft.com/office/drawing/2014/main" id="{B231FB9C-F234-41D0-A4CE-8C29A5F2F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54303" y="3842399"/>
            <a:ext cx="846997" cy="2200275"/>
          </a:xfrm>
          <a:custGeom>
            <a:avLst/>
            <a:gdLst>
              <a:gd name="connsiteX0" fmla="*/ 99480 w 846997"/>
              <a:gd name="connsiteY0" fmla="*/ 0 h 2200275"/>
              <a:gd name="connsiteX1" fmla="*/ 846997 w 846997"/>
              <a:gd name="connsiteY1" fmla="*/ 0 h 2200275"/>
              <a:gd name="connsiteX2" fmla="*/ 846997 w 846997"/>
              <a:gd name="connsiteY2" fmla="*/ 2200275 h 2200275"/>
              <a:gd name="connsiteX3" fmla="*/ 99480 w 846997"/>
              <a:gd name="connsiteY3" fmla="*/ 2200275 h 2200275"/>
              <a:gd name="connsiteX4" fmla="*/ 0 w 846997"/>
              <a:gd name="connsiteY4" fmla="*/ 2099942 h 2200275"/>
              <a:gd name="connsiteX5" fmla="*/ 0 w 846997"/>
              <a:gd name="connsiteY5" fmla="*/ 100333 h 2200275"/>
              <a:gd name="connsiteX6" fmla="*/ 99480 w 846997"/>
              <a:gd name="connsiteY6" fmla="*/ 0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997" h="2200275">
                <a:moveTo>
                  <a:pt x="99480" y="0"/>
                </a:moveTo>
                <a:lnTo>
                  <a:pt x="846997" y="0"/>
                </a:lnTo>
                <a:lnTo>
                  <a:pt x="846997" y="2200275"/>
                </a:lnTo>
                <a:lnTo>
                  <a:pt x="99480" y="2200275"/>
                </a:lnTo>
                <a:cubicBezTo>
                  <a:pt x="44539" y="2200275"/>
                  <a:pt x="0" y="2155354"/>
                  <a:pt x="0" y="2099942"/>
                </a:cubicBezTo>
                <a:lnTo>
                  <a:pt x="0" y="100333"/>
                </a:lnTo>
                <a:cubicBezTo>
                  <a:pt x="0" y="44921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35" name="Isosceles Triangle 34" descr="Shadow to title block">
            <a:extLst>
              <a:ext uri="{FF2B5EF4-FFF2-40B4-BE49-F238E27FC236}">
                <a16:creationId xmlns="" xmlns:a16="http://schemas.microsoft.com/office/drawing/2014/main" id="{FE193317-B8BD-46CA-B0A6-8A7511B086D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59065" y="5556894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3" name="Freeform 5" descr="Hollow accent block">
            <a:extLst>
              <a:ext uri="{FF2B5EF4-FFF2-40B4-BE49-F238E27FC236}">
                <a16:creationId xmlns="" xmlns:a16="http://schemas.microsoft.com/office/drawing/2014/main" id="{8186FEAF-6E1E-4258-94C3-5C589D4B5AD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pic>
        <p:nvPicPr>
          <p:cNvPr id="8" name="Graphic 7" descr="User" title="Icon - Presenter Name">
            <a:extLst>
              <a:ext uri="{FF2B5EF4-FFF2-40B4-BE49-F238E27FC236}">
                <a16:creationId xmlns=""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8512" y="3859066"/>
            <a:ext cx="218900" cy="218900"/>
          </a:xfrm>
          <a:prstGeom prst="rect">
            <a:avLst/>
          </a:prstGeom>
        </p:spPr>
      </p:pic>
      <p:pic>
        <p:nvPicPr>
          <p:cNvPr id="10" name="Graphic 9" descr="Smart Phone" title="Icon - Presenter Phone Number">
            <a:extLst>
              <a:ext uri="{FF2B5EF4-FFF2-40B4-BE49-F238E27FC236}">
                <a16:creationId xmlns="" xmlns:a16="http://schemas.microsoft.com/office/drawing/2014/main" id="{A29DE31C-E099-4579-BB03-675E0A40C5F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78512" y="4223565"/>
            <a:ext cx="218900" cy="218900"/>
          </a:xfrm>
          <a:prstGeom prst="rect">
            <a:avLst/>
          </a:prstGeom>
        </p:spPr>
      </p:pic>
      <p:pic>
        <p:nvPicPr>
          <p:cNvPr id="9" name="Graphic 8" descr="Envelope" title="Icon Presenter Email">
            <a:extLst>
              <a:ext uri="{FF2B5EF4-FFF2-40B4-BE49-F238E27FC236}">
                <a16:creationId xmlns=""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78512" y="4615862"/>
            <a:ext cx="218900" cy="218900"/>
          </a:xfrm>
          <a:prstGeom prst="rect">
            <a:avLst/>
          </a:prstGeom>
        </p:spPr>
      </p:pic>
      <p:pic>
        <p:nvPicPr>
          <p:cNvPr id="11" name="Graphic 10" descr="Link">
            <a:extLst>
              <a:ext uri="{FF2B5EF4-FFF2-40B4-BE49-F238E27FC236}">
                <a16:creationId xmlns=""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61653" y="4942435"/>
            <a:ext cx="244786" cy="244786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43DBE4D9-1044-49A3-ABD5-477041FF2B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ZA" dirty="0"/>
              <a:t>www.proseware.com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F700164-2CC1-41FB-9923-3C782FD95CC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8" name="Title 17">
            <a:extLst>
              <a:ext uri="{FF2B5EF4-FFF2-40B4-BE49-F238E27FC236}">
                <a16:creationId xmlns="" xmlns:a16="http://schemas.microsoft.com/office/drawing/2014/main" id="{F7A701CF-8DFD-46EF-A0EF-E5E3123ECF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293" y="3429000"/>
            <a:ext cx="4459766" cy="2067083"/>
          </a:xfrm>
        </p:spPr>
        <p:txBody>
          <a:bodyPr/>
          <a:lstStyle/>
          <a:p>
            <a:pPr algn="ctr"/>
            <a:r>
              <a:rPr lang="ro-RO" dirty="0"/>
              <a:t/>
            </a:r>
            <a:br>
              <a:rPr lang="ro-RO" dirty="0"/>
            </a:br>
            <a:r>
              <a:rPr lang="ro-RO" sz="6600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Mulțumim</a:t>
            </a:r>
            <a:endParaRPr lang="ro-RO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E35128EC-4E3B-44E8-81BB-965E406AB5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8708AC4-D84B-42F4-96A3-6ECF6B6A9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49" y="507288"/>
            <a:ext cx="9735702" cy="58434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580191A-1513-4385-BC18-D16A3A92E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531" y="559343"/>
            <a:ext cx="9395172" cy="57393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CD95D87-84E5-47F1-ABCD-D74F9E579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974" y="784781"/>
            <a:ext cx="8673111" cy="58434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05A50FD-6FBC-400D-A15C-A23833E85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7208" y="507286"/>
            <a:ext cx="8625461" cy="57427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AE12FD4-5494-4522-AD01-1F4287D1B0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2644" y="314961"/>
            <a:ext cx="5520942" cy="631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748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860" y="702000"/>
            <a:ext cx="5097940" cy="432000"/>
          </a:xfrm>
        </p:spPr>
        <p:txBody>
          <a:bodyPr/>
          <a:lstStyle/>
          <a:p>
            <a:pPr algn="ctr"/>
            <a:r>
              <a:rPr lang="ro-RO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Undele mecanice</a:t>
            </a:r>
            <a:endParaRPr lang="en-ZA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06060" y="1684741"/>
            <a:ext cx="5097740" cy="1064805"/>
          </a:xfrm>
        </p:spPr>
        <p:txBody>
          <a:bodyPr/>
          <a:lstStyle/>
          <a:p>
            <a:pPr algn="ctr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Își au originea în deplasarea unei anumite porțiuni dintr-un mediu elastic de la poziția sa normală, ducând la osciliții în jurul poziției de echilibru.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6060" y="2556000"/>
            <a:ext cx="5097939" cy="36000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o-RO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Undele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mecanice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sunt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caracterizate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transportul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energie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substan</a:t>
            </a:r>
            <a:r>
              <a:rPr lang="ro-RO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ro-R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datorit</a:t>
            </a:r>
            <a:r>
              <a:rPr lang="ro-RO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mi</a:t>
            </a:r>
            <a:r>
              <a:rPr lang="ro-RO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ș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o-RO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rii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unei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perturba</a:t>
            </a:r>
            <a:r>
              <a:rPr lang="ro-RO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 </a:t>
            </a:r>
            <a:r>
              <a:rPr lang="ro-R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î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acea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substan</a:t>
            </a:r>
            <a:r>
              <a:rPr lang="ro-RO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ro-R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</a:t>
            </a:r>
            <a:r>
              <a:rPr lang="ro-RO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ro-RO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vreo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</a:t>
            </a:r>
            <a:r>
              <a:rPr lang="ro-RO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ș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ansamblu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substan</a:t>
            </a:r>
            <a:r>
              <a:rPr lang="ro-RO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î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ns</a:t>
            </a:r>
            <a:r>
              <a:rPr lang="ro-RO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ro-R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ș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="" xmlns:a16="http://schemas.microsoft.com/office/drawing/2014/main" id="{52FD3342-E198-5348-9EE9-579E8FFF9D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tretch>
            <a:fillRect/>
          </a:stretch>
        </p:blipFill>
        <p:spPr>
          <a:xfrm>
            <a:off x="6481148" y="1838132"/>
            <a:ext cx="5350067" cy="4516016"/>
          </a:xfrm>
        </p:spPr>
      </p:pic>
      <p:sp>
        <p:nvSpPr>
          <p:cNvPr id="15" name="Freeform 5" descr="Hollow image accent">
            <a:extLst>
              <a:ext uri="{FF2B5EF4-FFF2-40B4-BE49-F238E27FC236}">
                <a16:creationId xmlns="" xmlns:a16="http://schemas.microsoft.com/office/drawing/2014/main" id="{764DA446-807B-4C83-BB5A-59E3FABC93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643119" y="1220885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6" name="Freeform 5" descr="Solid image accent">
            <a:extLst>
              <a:ext uri="{FF2B5EF4-FFF2-40B4-BE49-F238E27FC236}">
                <a16:creationId xmlns="" xmlns:a16="http://schemas.microsoft.com/office/drawing/2014/main" id="{F28CDBF8-0191-43F9-98FE-B98B0881397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410052" y="2217143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57540847-A9CA-4DBB-9229-5386668DA9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232E736-B3FD-4F50-A61F-59028CC91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64" y="1222310"/>
            <a:ext cx="11183325" cy="458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35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318" y="702000"/>
            <a:ext cx="6284897" cy="432000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4400" b="1" dirty="0" err="1">
                <a:solidFill>
                  <a:schemeClr val="tx2">
                    <a:lumMod val="75000"/>
                  </a:schemeClr>
                </a:solidFill>
              </a:rPr>
              <a:t>Tipuri</a:t>
            </a:r>
            <a:r>
              <a:rPr lang="en-US" sz="4400" b="1" dirty="0">
                <a:solidFill>
                  <a:schemeClr val="tx2">
                    <a:lumMod val="75000"/>
                  </a:schemeClr>
                </a:solidFill>
              </a:rPr>
              <a:t> de </a:t>
            </a:r>
            <a:r>
              <a:rPr lang="en-US" sz="4400" b="1" dirty="0" err="1">
                <a:solidFill>
                  <a:schemeClr val="tx2">
                    <a:lumMod val="75000"/>
                  </a:schemeClr>
                </a:solidFill>
              </a:rPr>
              <a:t>unde</a:t>
            </a:r>
            <a:r>
              <a:rPr lang="ro-RO" sz="44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endParaRPr lang="en-ZA" sz="4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9" name="Content Placeholder 28">
            <a:extLst>
              <a:ext uri="{FF2B5EF4-FFF2-40B4-BE49-F238E27FC236}">
                <a16:creationId xmlns="" xmlns:a16="http://schemas.microsoft.com/office/drawing/2014/main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4318" y="1176148"/>
            <a:ext cx="6284897" cy="4979852"/>
          </a:xfrm>
        </p:spPr>
        <p:txBody>
          <a:bodyPr/>
          <a:lstStyle/>
          <a:p>
            <a:endParaRPr lang="ro-RO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R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După modul </a:t>
            </a:r>
            <a:r>
              <a:rPr lang="ro-RO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 mișcare </a:t>
            </a:r>
            <a:r>
              <a:rPr lang="ro-R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particulelor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o-RO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66800" lvl="2" indent="-342900">
              <a:buFont typeface="+mj-lt"/>
              <a:buAutoNum type="alphaLcPeriod"/>
            </a:pPr>
            <a:r>
              <a:rPr lang="ro-RO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undă transversală</a:t>
            </a:r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066800" lvl="2" indent="-342900">
              <a:buFont typeface="+mj-lt"/>
              <a:buAutoNum type="alphaL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66800" lvl="2" indent="-342900">
              <a:buFont typeface="+mj-lt"/>
              <a:buAutoNum type="alphaLcPeriod"/>
            </a:pPr>
            <a:r>
              <a:rPr lang="ro-RO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undă longitudinală</a:t>
            </a:r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66800" lvl="2" indent="-342900">
              <a:buFont typeface="+mj-lt"/>
              <a:buAutoNum type="alphaLcPeriod"/>
            </a:pPr>
            <a:endParaRPr lang="ro-RO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66800" lvl="2" indent="-342900">
              <a:buFont typeface="+mj-lt"/>
              <a:buAutoNum type="alphaLcPeriod"/>
            </a:pPr>
            <a:r>
              <a:rPr lang="ro-RO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</a:t>
            </a:r>
            <a:r>
              <a:rPr lang="ro-RO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nele </a:t>
            </a:r>
            <a:r>
              <a:rPr lang="ro-RO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unde nu sunt nici pur longitudinale nici pur transversale</a:t>
            </a:r>
            <a:endParaRPr lang="en-US" sz="20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ro-RO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Dup</a:t>
            </a:r>
            <a:r>
              <a:rPr lang="ro-RO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ă numărul de dimensiuni în care se propagă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90575" lvl="1" indent="-514350">
              <a:buFont typeface="+mj-lt"/>
              <a:buAutoNum type="romanUcPeriod"/>
            </a:pPr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uni-, </a:t>
            </a:r>
          </a:p>
          <a:p>
            <a:pPr marL="790575" lvl="1" indent="-514350">
              <a:buFont typeface="+mj-lt"/>
              <a:buAutoNum type="romanUcPeriod"/>
            </a:pPr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bi-, </a:t>
            </a:r>
          </a:p>
          <a:p>
            <a:pPr marL="790575" lvl="1" indent="-514350">
              <a:buFont typeface="+mj-lt"/>
              <a:buAutoNum type="romanUcPeriod"/>
            </a:pPr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tridimensionale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Placeholder 18">
            <a:extLst>
              <a:ext uri="{FF2B5EF4-FFF2-40B4-BE49-F238E27FC236}">
                <a16:creationId xmlns="" xmlns:a16="http://schemas.microsoft.com/office/drawing/2014/main" id="{0E34C8FB-E520-F145-92A4-42863771C42F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2"/>
          <a:stretch>
            <a:fillRect/>
          </a:stretch>
        </p:blipFill>
        <p:spPr>
          <a:xfrm>
            <a:off x="7585789" y="3710221"/>
            <a:ext cx="3631892" cy="2733476"/>
          </a:xfrm>
        </p:spPr>
      </p:pic>
      <p:pic>
        <p:nvPicPr>
          <p:cNvPr id="17" name="Picture Placeholder 16">
            <a:extLst>
              <a:ext uri="{FF2B5EF4-FFF2-40B4-BE49-F238E27FC236}">
                <a16:creationId xmlns="" xmlns:a16="http://schemas.microsoft.com/office/drawing/2014/main" id="{893F9275-F9D8-C846-B8BE-3571B6BA9792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3"/>
          <a:stretch>
            <a:fillRect/>
          </a:stretch>
        </p:blipFill>
        <p:spPr>
          <a:xfrm>
            <a:off x="7585788" y="268273"/>
            <a:ext cx="3631893" cy="2750712"/>
          </a:xfrm>
        </p:spPr>
      </p:pic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5B16E3C3-A9EA-4DA3-B93B-AC041449F996}"/>
              </a:ext>
            </a:extLst>
          </p:cNvPr>
          <p:cNvSpPr/>
          <p:nvPr/>
        </p:nvSpPr>
        <p:spPr>
          <a:xfrm>
            <a:off x="9706264" y="2785058"/>
            <a:ext cx="19223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undă transversală</a:t>
            </a:r>
          </a:p>
          <a:p>
            <a:endParaRPr lang="ro-RO" i="1"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RO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undă longitudinală</a:t>
            </a:r>
          </a:p>
        </p:txBody>
      </p:sp>
    </p:spTree>
    <p:extLst>
      <p:ext uri="{BB962C8B-B14F-4D97-AF65-F5344CB8AC3E}">
        <p14:creationId xmlns:p14="http://schemas.microsoft.com/office/powerpoint/2010/main" val="289385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="" xmlns:a16="http://schemas.microsoft.com/office/drawing/2014/main" id="{588C9C3E-7C4B-EA46-9848-A17249AC33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368598" y="111621"/>
            <a:ext cx="11057928" cy="6634757"/>
          </a:xfrm>
        </p:spPr>
      </p:pic>
      <p:sp>
        <p:nvSpPr>
          <p:cNvPr id="15" name="Freeform 5" descr="Hollow accent">
            <a:extLst>
              <a:ext uri="{FF2B5EF4-FFF2-40B4-BE49-F238E27FC236}">
                <a16:creationId xmlns="" xmlns:a16="http://schemas.microsoft.com/office/drawing/2014/main" id="{10117390-DCFE-4FAE-B3FD-DAECFE779A2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31" name="TextBox 30" descr="Flag accent to title">
            <a:extLst>
              <a:ext uri="{FF2B5EF4-FFF2-40B4-BE49-F238E27FC236}">
                <a16:creationId xmlns="" xmlns:a16="http://schemas.microsoft.com/office/drawing/2014/main" id="{8FC2E368-898A-440B-A15C-4C5FB13C57D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1897242" y="2364840"/>
            <a:ext cx="2494930" cy="3139768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21" name="Isosceles Triangle 20" descr="Shadow accent to title">
            <a:extLst>
              <a:ext uri="{FF2B5EF4-FFF2-40B4-BE49-F238E27FC236}">
                <a16:creationId xmlns="" xmlns:a16="http://schemas.microsoft.com/office/drawing/2014/main" id="{59A98ED3-718C-409B-BC1D-07842F9F58E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3915924" y="496252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6117" y="1895480"/>
            <a:ext cx="4459766" cy="3067040"/>
          </a:xfrm>
        </p:spPr>
        <p:txBody>
          <a:bodyPr/>
          <a:lstStyle/>
          <a:p>
            <a:pPr algn="ctr">
              <a:lnSpc>
                <a:spcPts val="6000"/>
              </a:lnSpc>
            </a:pPr>
            <a:r>
              <a:rPr lang="ro-RO" sz="4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Aplicații ale undelor electromagnetice</a:t>
            </a:r>
            <a:endParaRPr lang="en-ZA" sz="48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2829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3BA3A80A-9593-4BA6-8499-AD505B40846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7</a:t>
            </a:fld>
            <a:endParaRPr lang="en-ZA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C7B44D8-FEAE-4B95-B4B7-F1F956879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66" y="552448"/>
            <a:ext cx="11079067" cy="533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24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27C3D72F-53A3-4E0F-92C9-B7F51CD6C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8</a:t>
            </a:fld>
            <a:endParaRPr lang="en-ZA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D65577E-B974-46A2-BF32-50283BBFC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769" y="360638"/>
            <a:ext cx="9069050" cy="613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3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="" xmlns:a16="http://schemas.microsoft.com/office/drawing/2014/main" id="{588C9C3E-7C4B-EA46-9848-A17249AC33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224852" y="111621"/>
            <a:ext cx="11227633" cy="6634757"/>
          </a:xfrm>
        </p:spPr>
      </p:pic>
      <p:sp>
        <p:nvSpPr>
          <p:cNvPr id="15" name="Freeform 5" descr="Hollow accent">
            <a:extLst>
              <a:ext uri="{FF2B5EF4-FFF2-40B4-BE49-F238E27FC236}">
                <a16:creationId xmlns="" xmlns:a16="http://schemas.microsoft.com/office/drawing/2014/main" id="{10117390-DCFE-4FAE-B3FD-DAECFE779A2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31" name="TextBox 30" descr="Flag accent to title">
            <a:extLst>
              <a:ext uri="{FF2B5EF4-FFF2-40B4-BE49-F238E27FC236}">
                <a16:creationId xmlns="" xmlns:a16="http://schemas.microsoft.com/office/drawing/2014/main" id="{8FC2E368-898A-440B-A15C-4C5FB13C57D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1897242" y="2364840"/>
            <a:ext cx="2494930" cy="3139768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21" name="Isosceles Triangle 20" descr="Shadow accent to title">
            <a:extLst>
              <a:ext uri="{FF2B5EF4-FFF2-40B4-BE49-F238E27FC236}">
                <a16:creationId xmlns="" xmlns:a16="http://schemas.microsoft.com/office/drawing/2014/main" id="{59A98ED3-718C-409B-BC1D-07842F9F58E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3915924" y="496252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6117" y="2049174"/>
            <a:ext cx="4459766" cy="2913346"/>
          </a:xfrm>
        </p:spPr>
        <p:txBody>
          <a:bodyPr/>
          <a:lstStyle/>
          <a:p>
            <a:pPr algn="ctr">
              <a:lnSpc>
                <a:spcPts val="6000"/>
              </a:lnSpc>
            </a:pPr>
            <a:r>
              <a:rPr lang="ro-RO" sz="6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Aplicații ale undelor radio</a:t>
            </a:r>
            <a:endParaRPr lang="en-ZA" sz="66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9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7653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Geometric Presentation Layout_SB - v5.potx" id="{D23EA009-1275-445B-9B7F-C601617D2B1D}" vid="{30A9F54A-813B-40F2-AB5B-755CECE9CC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0</TotalTime>
  <Words>347</Words>
  <Application>Microsoft Office PowerPoint</Application>
  <PresentationFormat>Custom</PresentationFormat>
  <Paragraphs>61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Aplicații ale undelor</vt:lpstr>
      <vt:lpstr>PowerPoint Presentation</vt:lpstr>
      <vt:lpstr>Undele mecanice</vt:lpstr>
      <vt:lpstr>PowerPoint Presentation</vt:lpstr>
      <vt:lpstr> Tipuri de unde </vt:lpstr>
      <vt:lpstr>Aplicații ale undelor electromagnetice</vt:lpstr>
      <vt:lpstr>PowerPoint Presentation</vt:lpstr>
      <vt:lpstr>PowerPoint Presentation</vt:lpstr>
      <vt:lpstr>Aplicații ale undelor radio</vt:lpstr>
      <vt:lpstr>PowerPoint Presentation</vt:lpstr>
      <vt:lpstr>Aplicații ale undelor mecanice in casă</vt:lpstr>
      <vt:lpstr>Ventilatorul</vt:lpstr>
      <vt:lpstr>Periuțe de dinți "sonice"</vt:lpstr>
      <vt:lpstr>Mașina de spălat haine</vt:lpstr>
      <vt:lpstr>Mașini de curățare cu ultrasunete</vt:lpstr>
      <vt:lpstr>Repeller</vt:lpstr>
      <vt:lpstr> Mulțumim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2019-04-05T13:34:19Z</dcterms:created>
  <dcterms:modified xsi:type="dcterms:W3CDTF">2019-04-05T18:53:12Z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2018-08-01T18:28:11.6786671Z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